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63" r:id="rId3"/>
    <p:sldId id="264" r:id="rId4"/>
    <p:sldId id="265" r:id="rId5"/>
    <p:sldId id="266" r:id="rId6"/>
    <p:sldId id="271" r:id="rId7"/>
    <p:sldId id="257" r:id="rId8"/>
    <p:sldId id="285" r:id="rId9"/>
    <p:sldId id="286" r:id="rId10"/>
    <p:sldId id="272" r:id="rId11"/>
    <p:sldId id="287" r:id="rId12"/>
    <p:sldId id="292" r:id="rId13"/>
    <p:sldId id="274" r:id="rId14"/>
    <p:sldId id="275" r:id="rId15"/>
    <p:sldId id="276" r:id="rId16"/>
    <p:sldId id="277" r:id="rId17"/>
    <p:sldId id="278" r:id="rId18"/>
    <p:sldId id="291" r:id="rId19"/>
    <p:sldId id="280" r:id="rId20"/>
    <p:sldId id="281" r:id="rId21"/>
    <p:sldId id="288" r:id="rId22"/>
    <p:sldId id="282" r:id="rId23"/>
    <p:sldId id="290" r:id="rId24"/>
    <p:sldId id="289" r:id="rId25"/>
    <p:sldId id="283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91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F907E-0E8F-4645-94E3-C4906737F705}" type="datetimeFigureOut">
              <a:rPr lang="en-US" smtClean="0"/>
              <a:pPr/>
              <a:t>9/24/2017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761D-1562-4D98-BC7F-268FEF9336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F907E-0E8F-4645-94E3-C4906737F705}" type="datetimeFigureOut">
              <a:rPr lang="en-US" smtClean="0"/>
              <a:pPr/>
              <a:t>9/24/2017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761D-1562-4D98-BC7F-268FEF9336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F907E-0E8F-4645-94E3-C4906737F705}" type="datetimeFigureOut">
              <a:rPr lang="en-US" smtClean="0"/>
              <a:pPr/>
              <a:t>9/24/2017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761D-1562-4D98-BC7F-268FEF9336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F907E-0E8F-4645-94E3-C4906737F705}" type="datetimeFigureOut">
              <a:rPr lang="en-US" smtClean="0"/>
              <a:pPr/>
              <a:t>9/24/2017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761D-1562-4D98-BC7F-268FEF9336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F907E-0E8F-4645-94E3-C4906737F705}" type="datetimeFigureOut">
              <a:rPr lang="en-US" smtClean="0"/>
              <a:pPr/>
              <a:t>9/24/2017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761D-1562-4D98-BC7F-268FEF9336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F907E-0E8F-4645-94E3-C4906737F705}" type="datetimeFigureOut">
              <a:rPr lang="en-US" smtClean="0"/>
              <a:pPr/>
              <a:t>9/24/2017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761D-1562-4D98-BC7F-268FEF9336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F907E-0E8F-4645-94E3-C4906737F705}" type="datetimeFigureOut">
              <a:rPr lang="en-US" smtClean="0"/>
              <a:pPr/>
              <a:t>9/24/2017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761D-1562-4D98-BC7F-268FEF9336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F907E-0E8F-4645-94E3-C4906737F705}" type="datetimeFigureOut">
              <a:rPr lang="en-US" smtClean="0"/>
              <a:pPr/>
              <a:t>9/24/2017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761D-1562-4D98-BC7F-268FEF9336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F907E-0E8F-4645-94E3-C4906737F705}" type="datetimeFigureOut">
              <a:rPr lang="en-US" smtClean="0"/>
              <a:pPr/>
              <a:t>9/24/2017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761D-1562-4D98-BC7F-268FEF9336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F907E-0E8F-4645-94E3-C4906737F705}" type="datetimeFigureOut">
              <a:rPr lang="en-US" smtClean="0"/>
              <a:pPr/>
              <a:t>9/24/2017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761D-1562-4D98-BC7F-268FEF9336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F907E-0E8F-4645-94E3-C4906737F705}" type="datetimeFigureOut">
              <a:rPr lang="en-US" smtClean="0"/>
              <a:pPr/>
              <a:t>9/24/2017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761D-1562-4D98-BC7F-268FEF9336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8F907E-0E8F-4645-94E3-C4906737F705}" type="datetimeFigureOut">
              <a:rPr lang="en-US" smtClean="0"/>
              <a:pPr/>
              <a:t>9/24/2017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1761D-1562-4D98-BC7F-268FEF9336F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MCS_KP\Desktop\sunflower.wmv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3581400" y="2514600"/>
            <a:ext cx="1981200" cy="167640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তেলজাতীয় </a:t>
            </a:r>
          </a:p>
          <a:p>
            <a:pPr algn="ctr"/>
            <a:r>
              <a:rPr lang="bn-BD" sz="28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ফসলের </a:t>
            </a:r>
          </a:p>
          <a:p>
            <a:pPr algn="ctr"/>
            <a:r>
              <a:rPr lang="bn-BD" sz="28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বৈশিষ্ট্য </a:t>
            </a:r>
            <a:endParaRPr lang="en-US" sz="28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ight Arrow 5"/>
          <p:cNvSpPr/>
          <p:nvPr/>
        </p:nvSpPr>
        <p:spPr>
          <a:xfrm rot="19767962">
            <a:off x="5600893" y="2516134"/>
            <a:ext cx="871196" cy="2409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 rot="12367852">
            <a:off x="2944051" y="2514921"/>
            <a:ext cx="726215" cy="1767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 rot="16200000">
            <a:off x="4229776" y="1866225"/>
            <a:ext cx="608253" cy="3810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1791395">
            <a:off x="5488550" y="3934667"/>
            <a:ext cx="871196" cy="2409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 rot="8429095">
            <a:off x="2896392" y="4090801"/>
            <a:ext cx="871196" cy="2409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 rot="5400000">
            <a:off x="4382174" y="4380826"/>
            <a:ext cx="608253" cy="3810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Hexagon 11"/>
          <p:cNvSpPr/>
          <p:nvPr/>
        </p:nvSpPr>
        <p:spPr>
          <a:xfrm>
            <a:off x="6324600" y="3733800"/>
            <a:ext cx="1828800" cy="1066800"/>
          </a:xfrm>
          <a:prstGeom prst="hexagon">
            <a:avLst/>
          </a:prstGeom>
          <a:solidFill>
            <a:schemeClr val="accent3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অধিকাংশ </a:t>
            </a:r>
          </a:p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একবর্ষজীবী </a:t>
            </a:r>
          </a:p>
        </p:txBody>
      </p:sp>
      <p:sp>
        <p:nvSpPr>
          <p:cNvPr id="13" name="Hexagon 12"/>
          <p:cNvSpPr/>
          <p:nvPr/>
        </p:nvSpPr>
        <p:spPr>
          <a:xfrm>
            <a:off x="6553200" y="1905000"/>
            <a:ext cx="1828800" cy="1066800"/>
          </a:xfrm>
          <a:prstGeom prst="hexagon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অধিকাংশ </a:t>
            </a:r>
          </a:p>
          <a:p>
            <a:pPr algn="ctr"/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দিবাদৈর্ঘ্য </a:t>
            </a:r>
          </a:p>
          <a:p>
            <a:pPr algn="ctr"/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নিরপেক্ষ 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Hexagon 13"/>
          <p:cNvSpPr/>
          <p:nvPr/>
        </p:nvSpPr>
        <p:spPr>
          <a:xfrm>
            <a:off x="3657600" y="4953000"/>
            <a:ext cx="2438400" cy="1066800"/>
          </a:xfrm>
          <a:prstGeom prst="hexagon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ওমেগা-৩ নামক </a:t>
            </a:r>
          </a:p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অ্যামিনো এসিড রয়েছে যা ক্যান্সার প্রতিরোধক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Hexagon 14"/>
          <p:cNvSpPr/>
          <p:nvPr/>
        </p:nvSpPr>
        <p:spPr>
          <a:xfrm>
            <a:off x="3733800" y="685800"/>
            <a:ext cx="1828800" cy="1066800"/>
          </a:xfrm>
          <a:prstGeom prst="hexagon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বীজে ২০-৪৮% স্নেহ জাতীয় পদার্থ থাকে </a:t>
            </a:r>
            <a:endParaRPr lang="en-US" dirty="0"/>
          </a:p>
        </p:txBody>
      </p:sp>
      <p:sp>
        <p:nvSpPr>
          <p:cNvPr id="16" name="Hexagon 15"/>
          <p:cNvSpPr/>
          <p:nvPr/>
        </p:nvSpPr>
        <p:spPr>
          <a:xfrm rot="18537514">
            <a:off x="1511669" y="1850259"/>
            <a:ext cx="1828800" cy="841386"/>
          </a:xfrm>
          <a:prstGeom prst="hexagon">
            <a:avLst/>
          </a:prstGeom>
          <a:solidFill>
            <a:srgbClr val="FF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dirty="0" smtClean="0">
                <a:latin typeface="NikoshBAN" pitchFamily="2" charset="0"/>
                <a:cs typeface="NikoshBAN" pitchFamily="2" charset="0"/>
              </a:rPr>
              <a:t>উপজাত হিসেবে </a:t>
            </a:r>
          </a:p>
          <a:p>
            <a:pPr algn="just"/>
            <a:r>
              <a:rPr lang="bn-BD" dirty="0" smtClean="0">
                <a:latin typeface="NikoshBAN" pitchFamily="2" charset="0"/>
                <a:cs typeface="NikoshBAN" pitchFamily="2" charset="0"/>
              </a:rPr>
              <a:t>খৈল পাওয়া যায়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Hexagon 16"/>
          <p:cNvSpPr/>
          <p:nvPr/>
        </p:nvSpPr>
        <p:spPr>
          <a:xfrm rot="2545368">
            <a:off x="1100399" y="4502013"/>
            <a:ext cx="2429484" cy="1066800"/>
          </a:xfrm>
          <a:prstGeom prst="hexagon">
            <a:avLst/>
          </a:prstGeom>
          <a:solidFill>
            <a:srgbClr val="00B0F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ভারী মৌল  শোষণ করে</a:t>
            </a:r>
          </a:p>
          <a:p>
            <a:pPr algn="ctr"/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জমির উর্বরতা বাড়ায় 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Down Arrow 17"/>
          <p:cNvSpPr/>
          <p:nvPr/>
        </p:nvSpPr>
        <p:spPr>
          <a:xfrm rot="8085745">
            <a:off x="1753703" y="1769613"/>
            <a:ext cx="381000" cy="26918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990600" y="762000"/>
            <a:ext cx="1905000" cy="1676400"/>
          </a:xfrm>
          <a:prstGeom prst="round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0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20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2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build="p" animBg="1"/>
      <p:bldP spid="13" grpId="0" build="p" animBg="1"/>
      <p:bldP spid="14" grpId="0" build="p" animBg="1"/>
      <p:bldP spid="15" grpId="0" build="p" animBg="1"/>
      <p:bldP spid="16" grpId="0" build="p" animBg="1"/>
      <p:bldP spid="17" grpId="0" build="p" animBg="1"/>
      <p:bldP spid="18" grpId="0" animBg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Arrow 1"/>
          <p:cNvSpPr/>
          <p:nvPr/>
        </p:nvSpPr>
        <p:spPr>
          <a:xfrm>
            <a:off x="3048000" y="457200"/>
            <a:ext cx="3200400" cy="2286000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কর্মপত্র </a:t>
            </a:r>
          </a:p>
          <a:p>
            <a:pPr algn="ctr"/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 </a:t>
            </a:r>
            <a:endParaRPr lang="en-US" sz="3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90600" y="2743200"/>
            <a:ext cx="7086600" cy="68580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জোড়ায় জোড়ায় কাজ            সময়ঃ ৩ মিনিট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90600" y="3962400"/>
            <a:ext cx="71628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ctr"/>
            <a:r>
              <a:rPr lang="bn-BD" sz="40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সত্য মিথ্যা নির্ধারণ কর </a:t>
            </a:r>
            <a:endParaRPr lang="en-US" sz="40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4267200" y="3429000"/>
            <a:ext cx="533400" cy="457200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4419600"/>
            <a:ext cx="7239000" cy="1676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ক) অধিকাংশ তেলজাতীয় উদ্ভিদ দীর্ঘ দিবসী </a:t>
            </a:r>
          </a:p>
          <a:p>
            <a:pPr algn="just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খ) তেলজাতীয় উদ্ভিদে  ৫০-৬০ভাগ স্নেহ জাতীয় পদার্থ থাকে </a:t>
            </a:r>
          </a:p>
          <a:p>
            <a:pPr algn="just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গ) তেল জাতীয় উদ্ভিদ ক্যান্সার প্রতিরোধক </a:t>
            </a:r>
          </a:p>
          <a:p>
            <a:pPr algn="just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ঘ) জমির উর্বরতা বাড়াতে তেল জাতীয় উদ্ভিদের ভূমিকা রয়েছে ।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5486400" y="4495800"/>
            <a:ext cx="1371600" cy="381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মিথ্যা </a:t>
            </a:r>
            <a:endParaRPr lang="en-US" sz="2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6629400" y="4876800"/>
            <a:ext cx="1371600" cy="381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মিথ্যা </a:t>
            </a:r>
            <a:endParaRPr lang="en-US" sz="2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029200" y="5257800"/>
            <a:ext cx="1371600" cy="381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সত্য  </a:t>
            </a:r>
            <a:endParaRPr lang="en-US" sz="2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6858000" y="5638800"/>
            <a:ext cx="1371600" cy="381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সত্য  </a:t>
            </a:r>
            <a:endParaRPr lang="en-US" sz="2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324600" y="838200"/>
            <a:ext cx="1828800" cy="1752600"/>
          </a:xfrm>
          <a:prstGeom prst="round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3" grpId="0" animBg="1"/>
      <p:bldP spid="4" grpId="0" build="p" animBg="1"/>
      <p:bldP spid="6" grpId="0" animBg="1"/>
      <p:bldP spid="7" grpId="0" build="p" animBg="1"/>
      <p:bldP spid="8" grpId="0" build="allAtOnce" animBg="1"/>
      <p:bldP spid="9" grpId="0" build="allAtOnce" animBg="1"/>
      <p:bldP spid="10" grpId="0" build="allAtOnce" animBg="1"/>
      <p:bldP spid="11" grpId="0" build="allAtOnce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391400" cy="86836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bn-BD" dirty="0" smtClean="0">
                <a:latin typeface="NikoshBAN" pitchFamily="2" charset="0"/>
                <a:cs typeface="NikoshBAN" pitchFamily="2" charset="0"/>
              </a:rPr>
              <a:t>চলো আমরা সবাই একটি ভিডিও দেখি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5800" y="5562600"/>
            <a:ext cx="75438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ভিডিওটি দেখে তোমরা কি বুঝলে  ? </a:t>
            </a:r>
            <a:endParaRPr lang="en-US" sz="32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2" name="sunflower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371600" y="1219200"/>
            <a:ext cx="6400800" cy="4191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video>
          </p:childTnLst>
        </p:cTn>
      </p:par>
    </p:tnLst>
    <p:bldLst>
      <p:bldP spid="5" grpId="0" build="allAtOnce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3124200" y="3200400"/>
            <a:ext cx="2590800" cy="19812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505200" y="3810000"/>
            <a:ext cx="1981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জমি নির্বাচন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5791200" y="3810000"/>
            <a:ext cx="3810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 rot="16200000">
            <a:off x="4229100" y="2781300"/>
            <a:ext cx="3810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 rot="10567676">
            <a:off x="2676565" y="4126942"/>
            <a:ext cx="3810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248400" y="2362200"/>
            <a:ext cx="1752600" cy="18288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248400" y="3886200"/>
            <a:ext cx="1828800" cy="1752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মাটির বুনট ঃ</a:t>
            </a:r>
          </a:p>
          <a:p>
            <a:pPr marL="400050" indent="-400050" algn="just">
              <a:buFont typeface="+mj-lt"/>
              <a:buAutoNum type="romanUcPeriod"/>
            </a:pPr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দোআঁশ </a:t>
            </a:r>
          </a:p>
          <a:p>
            <a:pPr marL="400050" indent="-400050" algn="just">
              <a:buFont typeface="+mj-lt"/>
              <a:buAutoNum type="romanUcPeriod"/>
            </a:pPr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বেলে দোআঁশ </a:t>
            </a:r>
          </a:p>
          <a:p>
            <a:pPr marL="400050" indent="-400050" algn="just">
              <a:buFont typeface="+mj-lt"/>
              <a:buAutoNum type="romanUcPeriod"/>
            </a:pPr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এটেল দোআঁশ  </a:t>
            </a:r>
          </a:p>
          <a:p>
            <a:pPr algn="ctr"/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971800" y="1752600"/>
            <a:ext cx="29718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মাঝারী উচু বা উচু জমি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38200" y="3657600"/>
            <a:ext cx="1752600" cy="12192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b="1" dirty="0" smtClean="0">
                <a:solidFill>
                  <a:srgbClr val="FFFF00"/>
                </a:solidFill>
              </a:rPr>
              <a:t>মাটির অম্লমানঃ</a:t>
            </a:r>
          </a:p>
          <a:p>
            <a:pPr algn="ctr"/>
            <a:r>
              <a:rPr lang="bn-BD" b="1" dirty="0" smtClean="0">
                <a:solidFill>
                  <a:srgbClr val="FFFF00"/>
                </a:solidFill>
              </a:rPr>
              <a:t>৬.৫-৮.৫  </a:t>
            </a:r>
          </a:p>
          <a:p>
            <a:pPr algn="ctr"/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1066800" y="685800"/>
            <a:ext cx="7086600" cy="6858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সূর্যমূখী চাষ পদ্ধতি </a:t>
            </a:r>
            <a:endParaRPr lang="en-US" sz="3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allAtOnce" animBg="1"/>
      <p:bldP spid="6" grpId="0" animBg="1"/>
      <p:bldP spid="7" grpId="0" animBg="1"/>
      <p:bldP spid="8" grpId="0" animBg="1"/>
      <p:bldP spid="9" grpId="0" animBg="1"/>
      <p:bldP spid="10" grpId="0" build="p" animBg="1"/>
      <p:bldP spid="11" grpId="0" build="p" animBg="1"/>
      <p:bldP spid="12" grpId="0" build="p" animBg="1"/>
      <p:bldP spid="13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914400" y="457200"/>
            <a:ext cx="7391400" cy="419100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838200" y="4800600"/>
            <a:ext cx="7543800" cy="5334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ছবিতে লোকটি কি কাজ করছে বলে তোমরা মনে কর ?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14400" y="5410200"/>
            <a:ext cx="7239000" cy="762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সূর্যমূখী চাষের জন্য জমি তৈরি করছে । জমি তৈরি করতে ৩-৪ টি আড়াআড়ি চাষ ও মই দিয়ে মাটি ঝুরঝুরা ও উপরিভাগ সমান করতে হবে  </a:t>
            </a:r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uild="p" animBg="1"/>
      <p:bldP spid="5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400" y="381000"/>
            <a:ext cx="7239000" cy="38862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066800" y="4343400"/>
            <a:ext cx="7239000" cy="6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এই ছবিতে তোমরা কি দেখছ ?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8200" y="5029200"/>
            <a:ext cx="7391400" cy="1143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এখানে অনেক জাতের সূর্যমূখী রয়েছে । </a:t>
            </a:r>
            <a:endParaRPr lang="en-US" sz="24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জাত নির্বাচন ঃ আমাদের দেশে, কিরনী(ডিএস-১) , জুপিটার, পেরোডমিক, সানরাইজ ইত্যাদি সূর্যমুখীর উন্নত জাত । </a:t>
            </a:r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4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3581400" y="2743200"/>
            <a:ext cx="1828800" cy="17526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733800" y="3124200"/>
            <a:ext cx="1524000" cy="381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বীজ বপন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5486400" y="3505200"/>
            <a:ext cx="6858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own Arrow 4"/>
          <p:cNvSpPr/>
          <p:nvPr/>
        </p:nvSpPr>
        <p:spPr>
          <a:xfrm>
            <a:off x="4343400" y="4495800"/>
            <a:ext cx="3810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Up Arrow 5"/>
          <p:cNvSpPr/>
          <p:nvPr/>
        </p:nvSpPr>
        <p:spPr>
          <a:xfrm>
            <a:off x="4419600" y="2209800"/>
            <a:ext cx="304800" cy="5334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eft Arrow 6"/>
          <p:cNvSpPr/>
          <p:nvPr/>
        </p:nvSpPr>
        <p:spPr>
          <a:xfrm>
            <a:off x="2895600" y="3581400"/>
            <a:ext cx="609600" cy="3048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3657600" y="685800"/>
            <a:ext cx="2286000" cy="1371600"/>
          </a:xfrm>
          <a:prstGeom prst="roundRect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6019800" y="1219200"/>
            <a:ext cx="4572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733800" y="838200"/>
            <a:ext cx="2133600" cy="3810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বপন সময়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477000" y="762000"/>
            <a:ext cx="1828800" cy="12954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b="1" dirty="0" smtClean="0">
                <a:latin typeface="NikoshBAN" pitchFamily="2" charset="0"/>
                <a:cs typeface="NikoshBAN" pitchFamily="2" charset="0"/>
              </a:rPr>
              <a:t>রবি মৌসুমঃ অগ্রহায়ন মাস </a:t>
            </a:r>
          </a:p>
          <a:p>
            <a:pPr algn="ctr"/>
            <a:r>
              <a:rPr lang="bn-BD" b="1" dirty="0" smtClean="0">
                <a:latin typeface="NikoshBAN" pitchFamily="2" charset="0"/>
                <a:cs typeface="NikoshBAN" pitchFamily="2" charset="0"/>
              </a:rPr>
              <a:t>খারিপ১ঃ জৈষ্ঠ্য মাস 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172200" y="2590800"/>
            <a:ext cx="2133600" cy="1752600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248400" y="2819400"/>
            <a:ext cx="1981200" cy="381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বপন পদ্ধতি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Down Arrow 14"/>
          <p:cNvSpPr/>
          <p:nvPr/>
        </p:nvSpPr>
        <p:spPr>
          <a:xfrm>
            <a:off x="6934200" y="4419600"/>
            <a:ext cx="457200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324600" y="4953000"/>
            <a:ext cx="18288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সারি করে বীজ বপন করতে হবে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914400" y="1752600"/>
            <a:ext cx="1981200" cy="1981200"/>
          </a:xfrm>
          <a:prstGeom prst="roundRect">
            <a:avLst/>
          </a:prstGeom>
          <a:blipFill>
            <a:blip r:embed="rId5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914400" y="2057400"/>
            <a:ext cx="1981200" cy="381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বপণ দূরত্ব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Down Arrow 18"/>
          <p:cNvSpPr/>
          <p:nvPr/>
        </p:nvSpPr>
        <p:spPr>
          <a:xfrm>
            <a:off x="1676400" y="3733800"/>
            <a:ext cx="2286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838200" y="4343400"/>
            <a:ext cx="2057400" cy="1219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b="1" dirty="0" smtClean="0">
                <a:latin typeface="NikoshBAN" pitchFamily="2" charset="0"/>
                <a:cs typeface="NikoshBAN" pitchFamily="2" charset="0"/>
              </a:rPr>
              <a:t>সারি থেকে সারিঃ ৫০ সেমি </a:t>
            </a:r>
          </a:p>
          <a:p>
            <a:pPr algn="just"/>
            <a:r>
              <a:rPr lang="bn-BD" b="1" dirty="0" smtClean="0">
                <a:latin typeface="NikoshBAN" pitchFamily="2" charset="0"/>
                <a:cs typeface="NikoshBAN" pitchFamily="2" charset="0"/>
              </a:rPr>
              <a:t>চারা থেকে চারাঃ ২৫ সেমি 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352800" y="5029200"/>
            <a:ext cx="2362200" cy="10668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3429000" y="5181600"/>
            <a:ext cx="2209800" cy="6096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000" b="1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বীজের হারঃ প্রতি হেক্টরে ৮-১০কেজি  </a:t>
            </a:r>
            <a:endParaRPr lang="en-US" sz="2000" b="1" dirty="0">
              <a:solidFill>
                <a:schemeClr val="tx2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0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20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0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2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20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build="allAtOnce" animBg="1"/>
      <p:bldP spid="11" grpId="0" build="allAtOnce" animBg="1"/>
      <p:bldP spid="13" grpId="0" animBg="1"/>
      <p:bldP spid="14" grpId="0" build="allAtOnce" animBg="1"/>
      <p:bldP spid="15" grpId="0" animBg="1"/>
      <p:bldP spid="16" grpId="0" build="p" animBg="1"/>
      <p:bldP spid="17" grpId="0" animBg="1"/>
      <p:bldP spid="18" grpId="0" build="allAtOnce" animBg="1"/>
      <p:bldP spid="19" grpId="0" animBg="1"/>
      <p:bldP spid="20" grpId="0" build="p" animBg="1"/>
      <p:bldP spid="21" grpId="0" animBg="1"/>
      <p:bldP spid="22" grpId="0" build="allAtOnce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3429000" y="2819400"/>
            <a:ext cx="198120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আন্তঃপরিচর্যা </a:t>
            </a:r>
            <a:endParaRPr lang="en-US" sz="24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Down Arrow 2"/>
          <p:cNvSpPr/>
          <p:nvPr/>
        </p:nvSpPr>
        <p:spPr>
          <a:xfrm>
            <a:off x="4343400" y="3733800"/>
            <a:ext cx="228600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Up Arrow 3"/>
          <p:cNvSpPr/>
          <p:nvPr/>
        </p:nvSpPr>
        <p:spPr>
          <a:xfrm>
            <a:off x="4343400" y="2438400"/>
            <a:ext cx="228600" cy="3810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5410200" y="3124200"/>
            <a:ext cx="4572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Left Arrow 5"/>
          <p:cNvSpPr/>
          <p:nvPr/>
        </p:nvSpPr>
        <p:spPr>
          <a:xfrm rot="3143824">
            <a:off x="2880595" y="2468154"/>
            <a:ext cx="835935" cy="37342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3581400" y="685800"/>
            <a:ext cx="1676400" cy="175260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28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28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আগাছানিধন </a:t>
            </a:r>
            <a:endParaRPr lang="en-US" sz="28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943600" y="2514600"/>
            <a:ext cx="2209800" cy="1600200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bn-BD" sz="3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চারা পাতলাকরণ </a:t>
            </a:r>
            <a:endParaRPr lang="en-US" sz="32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733800" y="4267200"/>
            <a:ext cx="1676400" cy="1447800"/>
          </a:xfrm>
          <a:prstGeom prst="roundRect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bn-BD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নিকাশ 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990600" y="685800"/>
            <a:ext cx="2057400" cy="1905000"/>
          </a:xfrm>
          <a:prstGeom prst="roundRect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সেচ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5334000" y="1371600"/>
            <a:ext cx="3810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own Arrow 11"/>
          <p:cNvSpPr/>
          <p:nvPr/>
        </p:nvSpPr>
        <p:spPr>
          <a:xfrm>
            <a:off x="6858000" y="4191000"/>
            <a:ext cx="457200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own Arrow 12"/>
          <p:cNvSpPr/>
          <p:nvPr/>
        </p:nvSpPr>
        <p:spPr>
          <a:xfrm>
            <a:off x="1676400" y="2667000"/>
            <a:ext cx="3810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791200" y="838200"/>
            <a:ext cx="2438400" cy="1295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bn-BD" sz="2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আগাছানিধনঃ বপণের পর ১৫ দিন অন্তর মোট ৩বার নিড়ানী দিতে হবে 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791200" y="4495800"/>
            <a:ext cx="2438400" cy="14478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চারা গজানোর পর অতিরিক্ত চারা হাত দিয়ে তুলে ফেলতে হবে </a:t>
            </a:r>
            <a:endParaRPr lang="en-US" sz="2400" dirty="0"/>
          </a:p>
        </p:txBody>
      </p:sp>
      <p:sp>
        <p:nvSpPr>
          <p:cNvPr id="17" name="Rectangle 16"/>
          <p:cNvSpPr/>
          <p:nvPr/>
        </p:nvSpPr>
        <p:spPr>
          <a:xfrm>
            <a:off x="762000" y="3124200"/>
            <a:ext cx="2667000" cy="11430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জমির মাটির প্রকৃতি অনুযায়ী বীজ বপনের ৩০ দিন পর পর মোট ২টি সেচ দিতে হবে </a:t>
            </a:r>
            <a:endParaRPr lang="en-US" sz="2000" b="1" dirty="0"/>
          </a:p>
        </p:txBody>
      </p:sp>
      <p:sp>
        <p:nvSpPr>
          <p:cNvPr id="18" name="Down Arrow 17"/>
          <p:cNvSpPr/>
          <p:nvPr/>
        </p:nvSpPr>
        <p:spPr>
          <a:xfrm rot="3608668">
            <a:off x="3315076" y="4851954"/>
            <a:ext cx="283909" cy="6045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914400" y="4724400"/>
            <a:ext cx="2286000" cy="14478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সেচ অতিরিক্ত হলে পানি বের করার জন্য উন্নত নিকাশ ব্যবস্থা করতে হবে 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0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0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 build="p" animBg="1"/>
      <p:bldP spid="16" grpId="0" build="p" animBg="1"/>
      <p:bldP spid="17" grpId="0" build="p" animBg="1"/>
      <p:bldP spid="18" grpId="0" animBg="1"/>
      <p:bldP spid="19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400" y="457200"/>
            <a:ext cx="7391400" cy="685801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মূল্যয়ন</a:t>
            </a:r>
            <a:r>
              <a:rPr lang="bn-BD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ঃ কে হবে কোটিপতি !!!</a:t>
            </a:r>
            <a:endParaRPr lang="en-US" sz="40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62000" y="1905000"/>
            <a:ext cx="7543800" cy="76200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>
                <a:latin typeface="NikoshBAN" pitchFamily="2" charset="0"/>
                <a:cs typeface="NikoshBAN" pitchFamily="2" charset="0"/>
              </a:rPr>
              <a:t>1।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সূর্যমূখী চাষে মাটির অম্লমান কত হবে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ক)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২.৫-৪.৫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 খ ) ৫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.০-৬.০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    গ )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৬.৫-৮.৫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ঘ )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৯.০-১১.০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762000" y="2819400"/>
            <a:ext cx="7543800" cy="83820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en-US" sz="2800" dirty="0">
              <a:latin typeface="NikoshBAN" pitchFamily="2" charset="0"/>
              <a:cs typeface="NikoshBAN" pitchFamily="2" charset="0"/>
            </a:endParaRPr>
          </a:p>
          <a:p>
            <a:pPr algn="just"/>
            <a:endParaRPr lang="bn-BD" sz="2800" dirty="0" smtClean="0"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 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সূর্যমূখী চাষে জমিতে কতটি চাষ দিতে হবে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?</a:t>
            </a:r>
            <a:endParaRPr lang="bn-BD" sz="2800" dirty="0" smtClean="0"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ক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)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১টি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    খ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২টি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     গ)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৩টি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ঘ) 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৪টি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  <a:p>
            <a:pPr algn="just"/>
            <a:endParaRPr lang="en-US" sz="2800" dirty="0">
              <a:latin typeface="NikoshBAN" pitchFamily="2" charset="0"/>
              <a:cs typeface="NikoshBAN" pitchFamily="2" charset="0"/>
            </a:endParaRPr>
          </a:p>
          <a:p>
            <a:pPr algn="just"/>
            <a:endParaRPr lang="en-US" sz="2800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>
          <a:xfrm>
            <a:off x="7728544" y="6368172"/>
            <a:ext cx="549519" cy="365125"/>
          </a:xfrm>
        </p:spPr>
        <p:txBody>
          <a:bodyPr/>
          <a:lstStyle/>
          <a:p>
            <a:fld id="{56BF91DD-5BE9-4975-A3C5-60B0BF2361B5}" type="slidenum">
              <a:rPr lang="en-US" sz="140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pPr/>
              <a:t>18</a:t>
            </a:fld>
            <a:endParaRPr lang="en-US" sz="1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62000" y="3810000"/>
            <a:ext cx="7467600" cy="9144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৩) সূর্যমূখী বীজ বপণের কতদিন পর আগাছা দমন করতে হবে  ? </a:t>
            </a:r>
          </a:p>
          <a:p>
            <a:pPr algn="just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ক) ১০দিন খ) ১৫দিন গ) ২০দিন ঘ) ২৫দিন 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38200" y="5029200"/>
            <a:ext cx="7467600" cy="9144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৪)সূর্যমূখী চাষে কতটি সেচ দিতে হবে ? </a:t>
            </a:r>
          </a:p>
          <a:p>
            <a:pPr algn="just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ক)১টি খ)২টি গ) ৩টি ঘ) ৪টি 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6-Point Star 7"/>
          <p:cNvSpPr/>
          <p:nvPr/>
        </p:nvSpPr>
        <p:spPr>
          <a:xfrm>
            <a:off x="4648200" y="6477000"/>
            <a:ext cx="381000" cy="381000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6-Point Star 8"/>
          <p:cNvSpPr/>
          <p:nvPr/>
        </p:nvSpPr>
        <p:spPr>
          <a:xfrm>
            <a:off x="5181600" y="6477000"/>
            <a:ext cx="381000" cy="381000"/>
          </a:xfrm>
          <a:prstGeom prst="star6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6-Point Star 9"/>
          <p:cNvSpPr/>
          <p:nvPr/>
        </p:nvSpPr>
        <p:spPr>
          <a:xfrm>
            <a:off x="2895600" y="6553200"/>
            <a:ext cx="381000" cy="304800"/>
          </a:xfrm>
          <a:prstGeom prst="star6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6-Point Star 10"/>
          <p:cNvSpPr/>
          <p:nvPr/>
        </p:nvSpPr>
        <p:spPr>
          <a:xfrm>
            <a:off x="1828800" y="6553200"/>
            <a:ext cx="381000" cy="304800"/>
          </a:xfrm>
          <a:prstGeom prst="star6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1676400" y="1143000"/>
            <a:ext cx="6019800" cy="685800"/>
          </a:xfrm>
          <a:prstGeom prst="ellipse">
            <a:avLst/>
          </a:prstGeom>
          <a:solidFill>
            <a:schemeClr val="accent5">
              <a:lumMod val="5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প্রতিটি সঠিক উত্তর= ২৫০০০ পয়েন্ট </a:t>
            </a:r>
            <a:endParaRPr lang="en-US" sz="28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04637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22222E-6 L -0.02917 -0.6055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-3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22222E-6 L -0.0625 -0.48333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" y="-2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2.22222E-6 L -0.09583 -0.32222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" y="-1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22222E-6 L -0.02083 -0.14445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" y="-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build="p" animBg="1"/>
      <p:bldP spid="15" grpId="0" build="p" animBg="1"/>
      <p:bldP spid="16" grpId="0" build="p" animBg="1"/>
      <p:bldP spid="8" grpId="0" animBg="1"/>
      <p:bldP spid="9" grpId="0" animBg="1"/>
      <p:bldP spid="10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62200" y="838200"/>
            <a:ext cx="43434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আন্তঃপরিচর্যা </a:t>
            </a:r>
            <a:endParaRPr lang="en-US" sz="36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4419600" y="1295400"/>
            <a:ext cx="3810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143000" y="1828800"/>
            <a:ext cx="7010400" cy="533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সার প্রয়োগ মাত্রা ও প্রয়োগ বিধি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1371600" y="2438400"/>
            <a:ext cx="304800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>
            <a:off x="3581400" y="2362200"/>
            <a:ext cx="304800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>
            <a:off x="5257800" y="2362200"/>
            <a:ext cx="304800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own Arrow 11"/>
          <p:cNvSpPr/>
          <p:nvPr/>
        </p:nvSpPr>
        <p:spPr>
          <a:xfrm>
            <a:off x="7315200" y="2438400"/>
            <a:ext cx="304800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838200" y="2895600"/>
            <a:ext cx="1676400" cy="18288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2895600"/>
            <a:ext cx="1676400" cy="1828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800600" y="2895600"/>
            <a:ext cx="1447800" cy="18288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own Arrow 18"/>
          <p:cNvSpPr/>
          <p:nvPr/>
        </p:nvSpPr>
        <p:spPr>
          <a:xfrm>
            <a:off x="1295400" y="4800600"/>
            <a:ext cx="152400" cy="228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Down Arrow 19"/>
          <p:cNvSpPr/>
          <p:nvPr/>
        </p:nvSpPr>
        <p:spPr>
          <a:xfrm>
            <a:off x="3581400" y="4800600"/>
            <a:ext cx="152400" cy="228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own Arrow 20"/>
          <p:cNvSpPr/>
          <p:nvPr/>
        </p:nvSpPr>
        <p:spPr>
          <a:xfrm>
            <a:off x="5410200" y="4800600"/>
            <a:ext cx="152400" cy="228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762000" y="5029200"/>
            <a:ext cx="1828800" cy="10668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1400" dirty="0" smtClean="0">
                <a:latin typeface="NikoshBAN" pitchFamily="2" charset="0"/>
                <a:cs typeface="NikoshBAN" pitchFamily="2" charset="0"/>
              </a:rPr>
              <a:t>হেক্টর প্রতি ১৮০-২০০কেজি ইউরিয়া ৩ভাগে ভাগ করে, ১ম ভাগ শেষ চাষের সময় এবং অন্য ২ভাগ ২০ দিন অন্তর প্রয়োগ করতে হবে । </a:t>
            </a:r>
            <a:endParaRPr lang="en-US" sz="1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743200" y="5029200"/>
            <a:ext cx="1752600" cy="1066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dirty="0" smtClean="0">
                <a:latin typeface="NikoshBAN" pitchFamily="2" charset="0"/>
                <a:cs typeface="NikoshBAN" pitchFamily="2" charset="0"/>
              </a:rPr>
              <a:t>হেক্টর প্রতি ১৬০-১৮০কেজি টিএসপি শেষ চাষের সময় দিতে হবে ।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724400" y="5029200"/>
            <a:ext cx="1676400" cy="1066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dirty="0" smtClean="0">
                <a:latin typeface="NikoshBAN" pitchFamily="2" charset="0"/>
                <a:cs typeface="NikoshBAN" pitchFamily="2" charset="0"/>
              </a:rPr>
              <a:t>হেক্টর প্রতি ১৬০-১৮০কেজি এমওপি শেষ চাষের সময় দিতে হবে  ।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705600" y="2895600"/>
            <a:ext cx="1600200" cy="18288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Down Arrow 30"/>
          <p:cNvSpPr/>
          <p:nvPr/>
        </p:nvSpPr>
        <p:spPr>
          <a:xfrm>
            <a:off x="7391400" y="4724400"/>
            <a:ext cx="152400" cy="228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6553200" y="5029200"/>
            <a:ext cx="1676400" cy="10668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dirty="0" smtClean="0">
                <a:latin typeface="NikoshBAN" pitchFamily="2" charset="0"/>
                <a:cs typeface="NikoshBAN" pitchFamily="2" charset="0"/>
              </a:rPr>
              <a:t>হেক্টর প্রতি ১-১.৫ টন  বীজ বপণের ১০-১২ দিন পূর্বে জমিতে দিতে হবে ।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00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2000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  <p:bldP spid="5" grpId="0" animBg="1"/>
      <p:bldP spid="6" grpId="0" build="p" animBg="1"/>
      <p:bldP spid="7" grpId="0" animBg="1"/>
      <p:bldP spid="8" grpId="0" animBg="1"/>
      <p:bldP spid="9" grpId="0" animBg="1"/>
      <p:bldP spid="12" grpId="0" animBg="1"/>
      <p:bldP spid="13" grpId="0" animBg="1"/>
      <p:bldP spid="14" grpId="0" animBg="1"/>
      <p:bldP spid="15" grpId="0" animBg="1"/>
      <p:bldP spid="19" grpId="0" animBg="1"/>
      <p:bldP spid="20" grpId="0" animBg="1"/>
      <p:bldP spid="21" grpId="0" animBg="1"/>
      <p:bldP spid="25" grpId="0" build="p" animBg="1"/>
      <p:bldP spid="26" grpId="0" build="p" animBg="1"/>
      <p:bldP spid="27" grpId="0" build="p" animBg="1"/>
      <p:bldP spid="30" grpId="0" animBg="1"/>
      <p:bldP spid="31" grpId="0" animBg="1"/>
      <p:bldP spid="32" grpId="0" build="allAtOnce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 rot="5400000">
            <a:off x="2752299" y="3572301"/>
            <a:ext cx="5468203" cy="158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 Same Side Corner Rectangle 7"/>
          <p:cNvSpPr/>
          <p:nvPr/>
        </p:nvSpPr>
        <p:spPr>
          <a:xfrm>
            <a:off x="6019800" y="685800"/>
            <a:ext cx="2209799" cy="609600"/>
          </a:xfrm>
          <a:prstGeom prst="round2Same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ound Same Side Corner Rectangle 8"/>
          <p:cNvSpPr/>
          <p:nvPr/>
        </p:nvSpPr>
        <p:spPr>
          <a:xfrm>
            <a:off x="1752600" y="609600"/>
            <a:ext cx="2971800" cy="762000"/>
          </a:xfrm>
          <a:prstGeom prst="round2Same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86000" y="3886200"/>
            <a:ext cx="1981200" cy="2286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838200" y="1447800"/>
            <a:ext cx="4495800" cy="2362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কৃষিবিদ বিধান চন্দ্র সাহা</a:t>
            </a:r>
          </a:p>
          <a:p>
            <a:pPr algn="just"/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প্রভাষক(ইনডেক্সঃ৩০৯১৩০৪),কৃষিশিক্ষা বিভাগ </a:t>
            </a:r>
          </a:p>
          <a:p>
            <a:pPr algn="just"/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মুক্তিযোদ্ধা মেমোরিয়াল ডিগ্রি কলেজ, থানা সদর মহিপুর,পটুয়াখালী </a:t>
            </a:r>
          </a:p>
          <a:p>
            <a:pPr algn="just"/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দূরালাপনীঃ ০১৭২৫৩৭৭৭৮৭ </a:t>
            </a:r>
          </a:p>
          <a:p>
            <a:pPr algn="just"/>
            <a:r>
              <a:rPr lang="bn-BD" sz="1600" dirty="0" smtClean="0"/>
              <a:t>ইমেইল ঃ </a:t>
            </a:r>
            <a:r>
              <a:rPr lang="en-US" sz="1600" dirty="0" smtClean="0"/>
              <a:t>bidhansahapstu07@gmail.com</a:t>
            </a:r>
            <a:r>
              <a:rPr lang="bn-BD" sz="1600" dirty="0" smtClean="0"/>
              <a:t> </a:t>
            </a:r>
            <a:endParaRPr lang="en-US" sz="1600" dirty="0"/>
          </a:p>
        </p:txBody>
      </p:sp>
      <p:sp>
        <p:nvSpPr>
          <p:cNvPr id="17" name="Rounded Rectangle 16"/>
          <p:cNvSpPr/>
          <p:nvPr/>
        </p:nvSpPr>
        <p:spPr>
          <a:xfrm>
            <a:off x="5562600" y="1447800"/>
            <a:ext cx="2667000" cy="44958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bn-BD" sz="28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শ্রেণি ঃ একাদশ </a:t>
            </a:r>
          </a:p>
          <a:p>
            <a:pPr algn="just"/>
            <a:r>
              <a:rPr lang="bn-BD" sz="28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বিষয় ঃ</a:t>
            </a:r>
          </a:p>
          <a:p>
            <a:pPr algn="just"/>
            <a:r>
              <a:rPr lang="bn-BD" sz="28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কৃষিশিক্ষা ১ম পত্র </a:t>
            </a:r>
          </a:p>
          <a:p>
            <a:pPr algn="just"/>
            <a:r>
              <a:rPr lang="bn-BD" sz="28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অধ্যায় ঃ ৫ম </a:t>
            </a:r>
          </a:p>
          <a:p>
            <a:pPr algn="just"/>
            <a:r>
              <a:rPr lang="bn-BD" sz="28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পরিচ্ছেদ ঃ ৩য় </a:t>
            </a:r>
          </a:p>
          <a:p>
            <a:pPr algn="just"/>
            <a:r>
              <a:rPr lang="bn-BD" sz="28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সময় ঃ ৬০ মিনিট </a:t>
            </a:r>
            <a:endParaRPr lang="en-US" sz="28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0348254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3429000" y="2819400"/>
            <a:ext cx="2209800" cy="7620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আন্তঃপরিচর্যা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943600" y="609600"/>
            <a:ext cx="2438400" cy="259080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943600" y="1600200"/>
            <a:ext cx="2362200" cy="381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পোকামাকড় ব্যবস্থাপনা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Down Arrow 12"/>
          <p:cNvSpPr/>
          <p:nvPr/>
        </p:nvSpPr>
        <p:spPr>
          <a:xfrm>
            <a:off x="7010400" y="3200400"/>
            <a:ext cx="228600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562600" y="3657600"/>
            <a:ext cx="2667000" cy="2362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buAutoNum type="arabicParenR"/>
            </a:pPr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জমিতে নিয়মিত পর্যবেক্ষণ করতে হবে ,আক্রান্ত পাতা পুড়িয়ে ফেলতে হবে । </a:t>
            </a:r>
          </a:p>
          <a:p>
            <a:pPr marL="342900" indent="-342900" algn="just">
              <a:buAutoNum type="arabicParenR"/>
            </a:pPr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অতিরিক্ত আক্রমণে রিপকর্ড -১০ইসি যথাযথ মাত্রায় স্প্রে করতে হবে 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Down Arrow 14"/>
          <p:cNvSpPr/>
          <p:nvPr/>
        </p:nvSpPr>
        <p:spPr>
          <a:xfrm rot="5400000">
            <a:off x="3048000" y="2971800"/>
            <a:ext cx="304800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914400" y="2514600"/>
            <a:ext cx="2057400" cy="1905000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914400" y="3352800"/>
            <a:ext cx="20574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বালাই ব্যবস্থাপণা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Down Arrow 18"/>
          <p:cNvSpPr/>
          <p:nvPr/>
        </p:nvSpPr>
        <p:spPr>
          <a:xfrm>
            <a:off x="1752600" y="4343400"/>
            <a:ext cx="228600" cy="2926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838200" y="4648200"/>
            <a:ext cx="4495800" cy="14478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AutoNum type="arabicParenR"/>
            </a:pPr>
            <a:r>
              <a:rPr lang="bn-BD" sz="2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রোগ প্রতিরোধী জাত যেমন কিরনী চাষ করতে হবে </a:t>
            </a:r>
          </a:p>
          <a:p>
            <a:pPr marL="342900" indent="-342900" algn="just">
              <a:buAutoNum type="arabicParenR"/>
            </a:pPr>
            <a:r>
              <a:rPr lang="bn-BD" sz="2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ভিটাভেক্স-২০  দ্বারা বীজ শোধন করতে হবে </a:t>
            </a:r>
          </a:p>
          <a:p>
            <a:pPr marL="342900" indent="-342900" algn="just">
              <a:buAutoNum type="arabicParenR"/>
            </a:pPr>
            <a:r>
              <a:rPr lang="bn-BD" sz="2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আক্রান্ত গাছে ডাইথেন এম-৪৫ যথাযথ মাত্রায় স্প্রে করতে হবে </a:t>
            </a:r>
          </a:p>
          <a:p>
            <a:pPr marL="342900" indent="-342900" algn="just">
              <a:buAutoNum type="arabicParenR"/>
            </a:pPr>
            <a:endParaRPr lang="en-US" sz="20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Up Arrow 20"/>
          <p:cNvSpPr/>
          <p:nvPr/>
        </p:nvSpPr>
        <p:spPr>
          <a:xfrm flipH="1">
            <a:off x="4343400" y="2286000"/>
            <a:ext cx="304800" cy="5334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3048000" y="685800"/>
            <a:ext cx="2362200" cy="1600200"/>
          </a:xfrm>
          <a:prstGeom prst="roundRect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Down Arrow 22"/>
          <p:cNvSpPr/>
          <p:nvPr/>
        </p:nvSpPr>
        <p:spPr>
          <a:xfrm rot="5400000">
            <a:off x="2660904" y="1377696"/>
            <a:ext cx="381000" cy="3688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914400" y="609600"/>
            <a:ext cx="1752600" cy="1676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dirty="0" smtClean="0">
                <a:latin typeface="NikoshBAN" pitchFamily="2" charset="0"/>
                <a:cs typeface="NikoshBAN" pitchFamily="2" charset="0"/>
              </a:rPr>
              <a:t>জমিতে খুটির সাথে টিন বেধে রশি দিয়ে শব্দ করার ব্যবস্থা করে পাখি তাড়ানো যায়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Right Arrow 25"/>
          <p:cNvSpPr/>
          <p:nvPr/>
        </p:nvSpPr>
        <p:spPr>
          <a:xfrm rot="19286464">
            <a:off x="5491300" y="2778719"/>
            <a:ext cx="466887" cy="3099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build="p" animBg="1"/>
      <p:bldP spid="13" grpId="0" animBg="1"/>
      <p:bldP spid="14" grpId="0" build="p" animBg="1"/>
      <p:bldP spid="15" grpId="0" animBg="1"/>
      <p:bldP spid="16" grpId="0" animBg="1"/>
      <p:bldP spid="18" grpId="0" build="p" animBg="1"/>
      <p:bldP spid="19" grpId="0" animBg="1"/>
      <p:bldP spid="20" grpId="0" build="p" animBg="1"/>
      <p:bldP spid="21" grpId="0" animBg="1"/>
      <p:bldP spid="22" grpId="0" animBg="1"/>
      <p:bldP spid="23" grpId="0" animBg="1"/>
      <p:bldP spid="24" grpId="0" build="allAtOnce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14400" y="4343400"/>
            <a:ext cx="7315200" cy="1600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গ্রুপ-কঃ সূর্যমূখী চাষে আন্তঃপরিচর্যার উপর ফ্লিপ চার্ট তৈরি কর ।</a:t>
            </a:r>
          </a:p>
          <a:p>
            <a:pPr algn="just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গ্রুপ-খঃ জৈবিক পোকা দমনের উপর পোষ্টার তৈরি কর ।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2819400" y="228600"/>
            <a:ext cx="3733800" cy="2590800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কর্মপত্র </a:t>
            </a:r>
          </a:p>
          <a:p>
            <a:pPr algn="ctr"/>
            <a:r>
              <a:rPr lang="bn-BD" sz="48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৩ </a:t>
            </a:r>
            <a:endParaRPr lang="en-US" sz="48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38200" y="2895600"/>
            <a:ext cx="7162800" cy="6858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দলীয় কাজ              সময়ঃ ১০  মিনিট 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Down Arrow 8"/>
          <p:cNvSpPr/>
          <p:nvPr/>
        </p:nvSpPr>
        <p:spPr>
          <a:xfrm>
            <a:off x="4343400" y="3581400"/>
            <a:ext cx="685800" cy="762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914400" y="685800"/>
            <a:ext cx="1828800" cy="213360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7" grpId="0" build="allAtOnce" animBg="1"/>
      <p:bldP spid="8" grpId="0" build="p" animBg="1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8200" y="609600"/>
            <a:ext cx="7467600" cy="36576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838200" y="4419600"/>
            <a:ext cx="7467600" cy="914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ফসল সংগ্রহঃ ৯০-১২০ দিন পর দানা পরিপক্ক পুষ্ট ,শক্ত এবং কালো রঙ ধারন করে । ক্ষেতের ৮০% বীজ এমন হলে, ফসল  সংগ্রহের উপযোগী হয় । কাটার পর বীজ মাড়াই করে শুকিয়ে গুদামজাত করা হয় । 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14400" y="5486400"/>
            <a:ext cx="7315200" cy="533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ফলনঃ হেক্টর প্রতি বীজের ফলন ১.৫-২.০ টন ।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4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514600" y="3048000"/>
            <a:ext cx="3505200" cy="1219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তেলজাতীয় ফসলের গুরুত্ব </a:t>
            </a:r>
            <a:endParaRPr lang="en-US" sz="2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Up Arrow 2"/>
          <p:cNvSpPr/>
          <p:nvPr/>
        </p:nvSpPr>
        <p:spPr>
          <a:xfrm>
            <a:off x="4038600" y="2286000"/>
            <a:ext cx="609600" cy="7620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124200" y="685800"/>
            <a:ext cx="2438400" cy="16002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124200" y="1600200"/>
            <a:ext cx="2438400" cy="6096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dirty="0" smtClean="0">
                <a:latin typeface="NikoshBAN" pitchFamily="2" charset="0"/>
                <a:cs typeface="NikoshBAN" pitchFamily="2" charset="0"/>
              </a:rPr>
              <a:t>মানুষ খাদ্যশক্তির ২০-৩০% তেল থেকে পায়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Up Arrow 5"/>
          <p:cNvSpPr/>
          <p:nvPr/>
        </p:nvSpPr>
        <p:spPr>
          <a:xfrm rot="1717449">
            <a:off x="5726348" y="2975650"/>
            <a:ext cx="457200" cy="48213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943600" y="685800"/>
            <a:ext cx="2362200" cy="22860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943600" y="2133600"/>
            <a:ext cx="2362200" cy="762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dirty="0" smtClean="0">
                <a:latin typeface="NikoshBAN" pitchFamily="2" charset="0"/>
                <a:cs typeface="NikoshBAN" pitchFamily="2" charset="0"/>
              </a:rPr>
              <a:t>তেলের উপাদান লিনোলিক এসিড উচ্চ রক্তচাপ কমিয়ে হৃদরোগের ঝুকি কমায়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ight Arrow 12"/>
          <p:cNvSpPr/>
          <p:nvPr/>
        </p:nvSpPr>
        <p:spPr>
          <a:xfrm rot="2571224">
            <a:off x="5866606" y="3823105"/>
            <a:ext cx="678146" cy="4878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257800" y="4343400"/>
            <a:ext cx="2895600" cy="17526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257800" y="4724400"/>
            <a:ext cx="28956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bn-BD" dirty="0" smtClean="0">
                <a:latin typeface="NikoshBAN" pitchFamily="2" charset="0"/>
                <a:cs typeface="NikoshBAN" pitchFamily="2" charset="0"/>
              </a:rPr>
              <a:t>তেলের উপজাত হিসেবে প্রাপ্ত খৈল জমিতে জৈব সার হিসেবে ব্যবহৃত হয়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38200" y="4495800"/>
            <a:ext cx="3200400" cy="1524000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838200" y="4876800"/>
            <a:ext cx="3200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bn-BD" sz="1600" dirty="0" smtClean="0">
                <a:latin typeface="NikoshBAN" pitchFamily="2" charset="0"/>
                <a:cs typeface="NikoshBAN" pitchFamily="2" charset="0"/>
              </a:rPr>
              <a:t>দেশে চাহিদার সিঙ্ঘভাগ তেল রপ্তানি নির্ভর, তাই তেলজাতীয় ফসল চাষে বৈদশিক মুদ্রা বাচিয়ে দেশের অর্থনীতির ভিত শক্ত করা সম্ভব 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Up Arrow 18"/>
          <p:cNvSpPr/>
          <p:nvPr/>
        </p:nvSpPr>
        <p:spPr>
          <a:xfrm rot="19365676">
            <a:off x="2271439" y="2895592"/>
            <a:ext cx="457200" cy="6096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838200" y="685800"/>
            <a:ext cx="2057400" cy="2209800"/>
          </a:xfrm>
          <a:prstGeom prst="rect">
            <a:avLst/>
          </a:prstGeom>
          <a:blipFill>
            <a:blip r:embed="rId6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838200" y="1752600"/>
            <a:ext cx="2057400" cy="914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dirty="0" smtClean="0">
                <a:latin typeface="NikoshBAN" pitchFamily="2" charset="0"/>
                <a:cs typeface="NikoshBAN" pitchFamily="2" charset="0"/>
              </a:rPr>
              <a:t>তেল ভিটামিন এ ,ডি,ই এবং কে পরিশোষণে সাহাহ্য করে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Right Arrow 24"/>
          <p:cNvSpPr/>
          <p:nvPr/>
        </p:nvSpPr>
        <p:spPr>
          <a:xfrm rot="8317593">
            <a:off x="2210206" y="3973233"/>
            <a:ext cx="678146" cy="4878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build="p" animBg="1"/>
      <p:bldP spid="6" grpId="0" animBg="1"/>
      <p:bldP spid="7" grpId="0" animBg="1"/>
      <p:bldP spid="8" grpId="0" build="p" animBg="1"/>
      <p:bldP spid="13" grpId="0" animBg="1"/>
      <p:bldP spid="14" grpId="0" animBg="1"/>
      <p:bldP spid="15" grpId="0" build="p" animBg="1"/>
      <p:bldP spid="17" grpId="0" animBg="1"/>
      <p:bldP spid="18" grpId="0" build="p" animBg="1"/>
      <p:bldP spid="19" grpId="0" animBg="1"/>
      <p:bldP spid="20" grpId="0" animBg="1"/>
      <p:bldP spid="21" grpId="0" build="p" animBg="1"/>
      <p:bldP spid="2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Arrow 1"/>
          <p:cNvSpPr/>
          <p:nvPr/>
        </p:nvSpPr>
        <p:spPr>
          <a:xfrm>
            <a:off x="3048000" y="228600"/>
            <a:ext cx="2819400" cy="2209800"/>
          </a:xfrm>
          <a:prstGeom prst="down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কর্মপত্র </a:t>
            </a:r>
          </a:p>
          <a:p>
            <a:pPr algn="ctr"/>
            <a:r>
              <a:rPr lang="bn-BD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৫ </a:t>
            </a:r>
            <a:endParaRPr lang="en-US" sz="32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9600" y="2438400"/>
            <a:ext cx="78486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বাড়ির কাজ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762000" y="3733800"/>
            <a:ext cx="7543800" cy="1905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bn-BD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‘বাংলাদেশে অর্থনৈতিক মুক্তিতে তেল জাতীয় ফসল গুরুত্বপূর্ণ অবদান রাখতে সক্ষম’ – বাক্যটির যথার্থতা বিশ্লেষণ কর । </a:t>
            </a:r>
            <a:endParaRPr lang="en-US" sz="4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4191000" y="3352800"/>
            <a:ext cx="228600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838200" y="609600"/>
            <a:ext cx="2133600" cy="1828800"/>
          </a:xfrm>
          <a:prstGeom prst="round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 animBg="1"/>
      <p:bldP spid="3" grpId="0" build="allAtOnce" animBg="1"/>
      <p:bldP spid="4" grpId="0" build="allAtOnce" animBg="1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1600200" y="533400"/>
            <a:ext cx="5867400" cy="5715000"/>
          </a:xfrm>
          <a:prstGeom prst="ellipse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0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সহযোগিতার জন্য</a:t>
            </a:r>
          </a:p>
          <a:p>
            <a:pPr algn="ctr"/>
            <a:r>
              <a:rPr lang="bn-BD" sz="60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ধন্যবাদ </a:t>
            </a:r>
          </a:p>
          <a:p>
            <a:pPr algn="ctr"/>
            <a:r>
              <a:rPr lang="bn-BD" sz="60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সকলকে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400" y="609600"/>
            <a:ext cx="7391400" cy="762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নিচের ছবিগুলো মনযোগ সহকারে দেখে চেনার চেষ্টা করি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38200" y="1371600"/>
            <a:ext cx="7467600" cy="4724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800600" y="4114800"/>
            <a:ext cx="3352800" cy="3048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chemeClr val="tx1"/>
                </a:solidFill>
              </a:rPr>
              <a:t>সয়াবিন তেল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90600" y="3276600"/>
            <a:ext cx="3352800" cy="3048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chemeClr val="tx1"/>
                </a:solidFill>
              </a:rPr>
              <a:t>সরিষার তেল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90600" y="5715000"/>
            <a:ext cx="3352800" cy="3048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chemeClr val="tx1"/>
                </a:solidFill>
              </a:rPr>
              <a:t>সূর্যমূখী তেল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724400" y="5791200"/>
            <a:ext cx="3352800" cy="3048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chemeClr val="tx1"/>
                </a:solidFill>
              </a:rPr>
              <a:t>বাদাম তেল 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7" grpId="0" animBg="1"/>
      <p:bldP spid="8" grpId="0" build="p" animBg="1"/>
      <p:bldP spid="9" grpId="0" build="p" animBg="1"/>
      <p:bldP spid="10" grpId="0" build="p" animBg="1"/>
      <p:bldP spid="11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400" y="609600"/>
            <a:ext cx="7391400" cy="86750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এখন আজকের পাঠের বিষয়বস্তু কি হতে পারে অনুমান কর !!! </a:t>
            </a:r>
            <a:endParaRPr lang="en-US" sz="28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057400" y="1524000"/>
            <a:ext cx="5410200" cy="449580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609600"/>
            <a:ext cx="7467600" cy="88330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prstTxWarp prst="textWave1">
              <a:avLst/>
            </a:prstTxWarp>
            <a:spAutoFit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আজকের পাঠের বিষয়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17916" y="1600200"/>
            <a:ext cx="3577884" cy="32766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876800" y="1600200"/>
            <a:ext cx="3276600" cy="32766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14400" y="5105400"/>
            <a:ext cx="7315200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তেলজাতীয় ফসল চাষ পদ্ধতি </a:t>
            </a:r>
            <a:endParaRPr lang="en-US" sz="5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03753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7" grpId="0" animBg="1"/>
      <p:bldP spid="8" grpId="0" animBg="1"/>
      <p:bldP spid="9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6705600" cy="79216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bn-BD" sz="5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r>
              <a:rPr lang="bn-BD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Vertical Scroll 4"/>
          <p:cNvSpPr/>
          <p:nvPr/>
        </p:nvSpPr>
        <p:spPr>
          <a:xfrm>
            <a:off x="990600" y="1066800"/>
            <a:ext cx="7086600" cy="5029200"/>
          </a:xfrm>
          <a:prstGeom prst="vertic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buFont typeface="Wingdings" pitchFamily="2" charset="2"/>
              <a:buChar char="v"/>
            </a:pPr>
            <a:endParaRPr lang="bn-BD" sz="24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1) </a:t>
            </a:r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তেল জাতীয় ফসল কি উদাহরণসহ বলতে পারবে ।</a:t>
            </a:r>
          </a:p>
          <a:p>
            <a:pPr algn="just"/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2) </a:t>
            </a:r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তেল জাতীয় ফসলের বৈশিষ্ট্য বলতে পারবে ।</a:t>
            </a:r>
          </a:p>
          <a:p>
            <a:pPr algn="just"/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3) </a:t>
            </a:r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সূর্যমুখী ফুলের চাষ পদ্ধতি ব্যাখ্যা করতে পারবে । </a:t>
            </a:r>
          </a:p>
          <a:p>
            <a:pPr algn="just">
              <a:buFont typeface="Wingdings" pitchFamily="2" charset="2"/>
              <a:buChar char="v"/>
            </a:pPr>
            <a:endParaRPr lang="bn-BD" sz="24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4) </a:t>
            </a:r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সূর্যমূখীর ফুল চাষে বালাই ব্যবস্থাপনা লিখতে পারবে ।</a:t>
            </a:r>
          </a:p>
          <a:p>
            <a:pPr algn="just"/>
            <a:endParaRPr lang="bn-BD" sz="24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5) </a:t>
            </a:r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তেল জাতীয় ফসলের অর্থনৈতিক গুরুত্ব বিশ্লেষণ করতে পারবে ।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391400" cy="792162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চিত্রের ফসলটি কি জাতীয় ফসল ? 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3400" y="1295400"/>
            <a:ext cx="3962400" cy="19812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algn="just"/>
            <a:r>
              <a:rPr lang="bn-BD" dirty="0" smtClean="0">
                <a:latin typeface="NikoshBAN" pitchFamily="2" charset="0"/>
                <a:cs typeface="NikoshBAN" pitchFamily="2" charset="0"/>
              </a:rPr>
              <a:t>তেলজাতীয় ফসল </a:t>
            </a:r>
          </a:p>
          <a:p>
            <a:pPr algn="just"/>
            <a:r>
              <a:rPr lang="bn-BD" dirty="0" smtClean="0">
                <a:latin typeface="NikoshBAN" pitchFamily="2" charset="0"/>
                <a:cs typeface="NikoshBAN" pitchFamily="2" charset="0"/>
              </a:rPr>
              <a:t>বীজ থেকে তেল আহরণের জন্য যে ফসল চাষ করা হয় তাদেরকে তেল জাতীয় ফসল বলে । যেমনঃ সরিষা , তিল, তিসি,চিনা বাদাম, সয়াবিন, সূর্যমূখী ইত্যাদি । </a:t>
            </a:r>
          </a:p>
          <a:p>
            <a:pPr algn="just"/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90600" y="3352800"/>
          <a:ext cx="6858000" cy="266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056"/>
                <a:gridCol w="1811547"/>
                <a:gridCol w="2135038"/>
                <a:gridCol w="1423359"/>
              </a:tblGrid>
              <a:tr h="666750"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বাংলা</a:t>
                      </a:r>
                      <a:r>
                        <a:rPr lang="bn-BD" baseline="0" dirty="0" smtClean="0">
                          <a:latin typeface="NikoshBAN" pitchFamily="2" charset="0"/>
                          <a:cs typeface="NikoshBAN" pitchFamily="2" charset="0"/>
                        </a:rPr>
                        <a:t> নাম 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ইংরেজী</a:t>
                      </a:r>
                      <a:r>
                        <a:rPr lang="bn-BD" baseline="0" dirty="0" smtClean="0">
                          <a:latin typeface="NikoshBAN" pitchFamily="2" charset="0"/>
                          <a:cs typeface="NikoshBAN" pitchFamily="2" charset="0"/>
                        </a:rPr>
                        <a:t> নাম 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বৈজ্ঞানিক</a:t>
                      </a:r>
                      <a:r>
                        <a:rPr lang="bn-BD" baseline="0" dirty="0" smtClean="0">
                          <a:latin typeface="NikoshBAN" pitchFamily="2" charset="0"/>
                          <a:cs typeface="NikoshBAN" pitchFamily="2" charset="0"/>
                        </a:rPr>
                        <a:t> নাম 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তেলের পরিমাণ</a:t>
                      </a:r>
                      <a:r>
                        <a:rPr lang="bn-BD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666750"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সরিষা</a:t>
                      </a:r>
                      <a:r>
                        <a:rPr lang="bn-BD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NikoshBAN" pitchFamily="2" charset="0"/>
                          <a:cs typeface="NikoshBAN" pitchFamily="2" charset="0"/>
                        </a:rPr>
                        <a:t>Mustard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i="1" dirty="0" err="1" smtClean="0">
                          <a:latin typeface="NikoshBAN" pitchFamily="2" charset="0"/>
                          <a:cs typeface="NikoshBAN" pitchFamily="2" charset="0"/>
                        </a:rPr>
                        <a:t>Brassica</a:t>
                      </a:r>
                      <a:r>
                        <a:rPr lang="en-US" b="1" i="1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b="1" i="1" baseline="0" dirty="0" err="1" smtClean="0">
                          <a:latin typeface="NikoshBAN" pitchFamily="2" charset="0"/>
                          <a:cs typeface="NikoshBAN" pitchFamily="2" charset="0"/>
                        </a:rPr>
                        <a:t>nigra</a:t>
                      </a:r>
                      <a:endParaRPr lang="en-US" b="1" i="1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৪৪% 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666750"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সূর্যমূখী</a:t>
                      </a:r>
                      <a:r>
                        <a:rPr lang="bn-BD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NikoshBAN" pitchFamily="2" charset="0"/>
                          <a:cs typeface="NikoshBAN" pitchFamily="2" charset="0"/>
                        </a:rPr>
                        <a:t>Sunflower 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i="1" dirty="0" smtClean="0">
                          <a:latin typeface="NikoshBAN" pitchFamily="2" charset="0"/>
                          <a:cs typeface="NikoshBAN" pitchFamily="2" charset="0"/>
                        </a:rPr>
                        <a:t>Helianthus </a:t>
                      </a:r>
                      <a:r>
                        <a:rPr lang="en-US" b="1" i="1" dirty="0" err="1" smtClean="0">
                          <a:latin typeface="NikoshBAN" pitchFamily="2" charset="0"/>
                          <a:cs typeface="NikoshBAN" pitchFamily="2" charset="0"/>
                        </a:rPr>
                        <a:t>annus</a:t>
                      </a:r>
                      <a:endParaRPr lang="en-US" b="1" i="1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৪০-৪৪% 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666750"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সয়াবিন 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NikoshBAN" pitchFamily="2" charset="0"/>
                          <a:cs typeface="NikoshBAN" pitchFamily="2" charset="0"/>
                        </a:rPr>
                        <a:t>Soyabean</a:t>
                      </a:r>
                      <a:r>
                        <a:rPr lang="en-US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i="1" dirty="0" err="1" smtClean="0">
                          <a:latin typeface="NikoshBAN" pitchFamily="2" charset="0"/>
                          <a:cs typeface="NikoshBAN" pitchFamily="2" charset="0"/>
                        </a:rPr>
                        <a:t>Glycine</a:t>
                      </a:r>
                      <a:r>
                        <a:rPr lang="en-US" b="1" i="1" dirty="0" smtClean="0">
                          <a:latin typeface="NikoshBAN" pitchFamily="2" charset="0"/>
                          <a:cs typeface="NikoshBAN" pitchFamily="2" charset="0"/>
                        </a:rPr>
                        <a:t> max</a:t>
                      </a:r>
                      <a:r>
                        <a:rPr lang="en-US" b="1" i="1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b="1" i="1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২০% 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Oval 6"/>
          <p:cNvSpPr/>
          <p:nvPr/>
        </p:nvSpPr>
        <p:spPr>
          <a:xfrm>
            <a:off x="990600" y="1219200"/>
            <a:ext cx="2971800" cy="22098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4038600" y="2133600"/>
            <a:ext cx="3048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95400" y="381000"/>
            <a:ext cx="6477000" cy="609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এসো নামের সাথে ছবি মিল করি !!!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943600" y="3581400"/>
            <a:ext cx="2286000" cy="2438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7" name="Rectangle 6"/>
          <p:cNvSpPr/>
          <p:nvPr/>
        </p:nvSpPr>
        <p:spPr>
          <a:xfrm>
            <a:off x="762000" y="3657600"/>
            <a:ext cx="2286000" cy="24384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8" name="Rectangle 7"/>
          <p:cNvSpPr/>
          <p:nvPr/>
        </p:nvSpPr>
        <p:spPr>
          <a:xfrm>
            <a:off x="3200400" y="3657600"/>
            <a:ext cx="2286000" cy="2438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9" name="Rectangle 8"/>
          <p:cNvSpPr/>
          <p:nvPr/>
        </p:nvSpPr>
        <p:spPr>
          <a:xfrm>
            <a:off x="685800" y="1295400"/>
            <a:ext cx="2362200" cy="6096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i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Brassica</a:t>
            </a:r>
            <a:r>
              <a:rPr lang="en-US" b="1" i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i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nigra</a:t>
            </a:r>
            <a:endParaRPr lang="en-US" b="1" i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124200" y="1295400"/>
            <a:ext cx="22860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i="1" dirty="0" err="1" smtClean="0">
                <a:latin typeface="NikoshBAN" pitchFamily="2" charset="0"/>
                <a:cs typeface="NikoshBAN" pitchFamily="2" charset="0"/>
              </a:rPr>
              <a:t>Glycine</a:t>
            </a:r>
            <a:r>
              <a:rPr lang="en-US" sz="2000" b="1" i="1" dirty="0" smtClean="0">
                <a:latin typeface="NikoshBAN" pitchFamily="2" charset="0"/>
                <a:cs typeface="NikoshBAN" pitchFamily="2" charset="0"/>
              </a:rPr>
              <a:t> max </a:t>
            </a:r>
            <a:endParaRPr lang="en-US" sz="2000" b="1" i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562600" y="1295400"/>
            <a:ext cx="2438400" cy="6096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b="1" i="1" dirty="0" smtClean="0">
                <a:latin typeface="NikoshBAN" pitchFamily="2" charset="0"/>
                <a:cs typeface="NikoshBAN" pitchFamily="2" charset="0"/>
              </a:rPr>
              <a:t>Helianthus </a:t>
            </a:r>
            <a:r>
              <a:rPr lang="en-US" sz="2000" b="1" i="1" dirty="0" err="1" smtClean="0">
                <a:latin typeface="NikoshBAN" pitchFamily="2" charset="0"/>
                <a:cs typeface="NikoshBAN" pitchFamily="2" charset="0"/>
              </a:rPr>
              <a:t>annus</a:t>
            </a:r>
            <a:endParaRPr lang="en-US" sz="2000" b="1" i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34 0.08889 L 0.26666 -0.2444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" y="-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44444E-6 L 0.25 -0.2666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-1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667 0.06667 L -0.575 -0.1777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4" y="-1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Arrow 1"/>
          <p:cNvSpPr/>
          <p:nvPr/>
        </p:nvSpPr>
        <p:spPr>
          <a:xfrm>
            <a:off x="3048000" y="304800"/>
            <a:ext cx="3124200" cy="25146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কর্মপত্র </a:t>
            </a:r>
          </a:p>
          <a:p>
            <a:pPr algn="ctr"/>
            <a:r>
              <a:rPr lang="bn-BD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 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90600" y="3352800"/>
            <a:ext cx="71628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একক কাজ        সময়ঃ ২ মিনিট              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8200" y="5181600"/>
            <a:ext cx="7391400" cy="914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সয়াবিন কেন তেলজাতীয় ফসল? 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4267200" y="4419600"/>
            <a:ext cx="609600" cy="609600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990600" y="838200"/>
            <a:ext cx="2133600" cy="251460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uild="p" animBg="1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1297</TotalTime>
  <Words>874</Words>
  <Application>Microsoft Office PowerPoint</Application>
  <PresentationFormat>On-screen Show (4:3)</PresentationFormat>
  <Paragraphs>171</Paragraphs>
  <Slides>25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Slide 1</vt:lpstr>
      <vt:lpstr>Slide 2</vt:lpstr>
      <vt:lpstr>Slide 3</vt:lpstr>
      <vt:lpstr>Slide 4</vt:lpstr>
      <vt:lpstr>Slide 5</vt:lpstr>
      <vt:lpstr>শিখনফল </vt:lpstr>
      <vt:lpstr>চিত্রের ফসলটি কি জাতীয় ফসল ?   </vt:lpstr>
      <vt:lpstr>Slide 8</vt:lpstr>
      <vt:lpstr>Slide 9</vt:lpstr>
      <vt:lpstr>Slide 10</vt:lpstr>
      <vt:lpstr>Slide 11</vt:lpstr>
      <vt:lpstr>চলো আমরা সবাই একটি ভিডিও দেখি 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AMCS_KP</dc:creator>
  <cp:lastModifiedBy>AMCS_KP</cp:lastModifiedBy>
  <cp:revision>132</cp:revision>
  <dcterms:created xsi:type="dcterms:W3CDTF">2017-09-13T01:50:32Z</dcterms:created>
  <dcterms:modified xsi:type="dcterms:W3CDTF">2017-09-24T08:31:09Z</dcterms:modified>
</cp:coreProperties>
</file>